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3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/>
    <p:restoredTop sz="86463"/>
  </p:normalViewPr>
  <p:slideViewPr>
    <p:cSldViewPr snapToGrid="0">
      <p:cViewPr varScale="1">
        <p:scale>
          <a:sx n="110" d="100"/>
          <a:sy n="110" d="100"/>
        </p:scale>
        <p:origin x="131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57062-EFB8-214A-A650-30E116825FBC}" type="datetimeFigureOut">
              <a:rPr lang="en-US" smtClean="0"/>
              <a:t>9/15/23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E0843-23AF-0F4E-9DBB-C7BB50AD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70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Brief explanation of the importance of communication and engagement in implementing change.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High-level overview of the communication and engagement strategy specific to the casino company's change implementation.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1A7BF3-B784-2F45-A70C-69232998CD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82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Brief explanation of the importance of communication and engagement in implementing change.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High-level overview of the communication and engagement strategy specific to the casino company's change implementation.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1A7BF3-B784-2F45-A70C-69232998CD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97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Detailed explanation of the change narrative - what is changing, why it's changing, how it will impact employees, customers, and stakeholders.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Key messages that will be communicated throughout the change process, reinforcing the benefits and addressing potential concerns or challenges.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1A7BF3-B784-2F45-A70C-69232998CD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84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1A7BF3-B784-2F45-A70C-69232998CD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93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1A7BF3-B784-2F45-A70C-69232998CD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0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854A1-F424-5510-4A6D-B9AFD2C59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00A558-8661-9A27-2641-2A8323229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F4A4B-3414-1DED-0EC9-BFFA68AE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DFAE9-8E42-78AA-D777-D854CD2C9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734E4-F77A-D3D1-9009-D09A22CAF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5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E9735-559C-4E78-8BD5-FF2894574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7679CF-F368-AB87-C29E-32CC49DA5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BC7AC-65BE-2149-EE71-F7E2600B8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A7030-CF7E-3FB4-62CB-3E9781D2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60CE8-0694-1A83-746E-3B03CBDF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3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68E172-EBE3-3B99-3AD0-7B764697C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210D50-1629-B8C3-AB70-FAD7E1DF1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0E0A-780F-2123-A76E-C92AA3EA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5509E-D5BF-4660-B1AA-392CE893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FA96F-F246-F58F-7C77-550BCEAA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7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6FD35-6B06-8926-88C4-A030B1A66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3E284-F725-8216-2595-F9CEC56C7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E3D6B-F37A-8D15-25C6-360231C92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3DA5C-1DB0-984D-01E5-B4485AA4F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F56E8-BF3B-40B5-DAC5-5EAA7656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2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6D184-A8BA-A4F6-FAEE-F6F31C97C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2EA4E-36D6-18CD-2D3A-7236455F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FEF86-4225-A95F-E4BF-69569D181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111A6-B1B1-8BBB-1E84-98245D88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D9560-C0D2-ED7F-9DF4-A0B93525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4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91970-6414-1635-14BC-3AD75FD4A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71BE0-A871-E573-CEE9-F878B0F10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353D8-5894-DD02-BAA8-C9BC6435B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7EA1A5-EE4C-44EF-6235-2139F9A90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0FF1C-11F6-CC51-18B8-DDC2E59E8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57746-F1D7-498B-086E-134A3BA6E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DED9E-239D-9D43-D6CB-C747AE32D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67B62-682D-65BC-2ECC-27F81DFC1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BCF38-2A8C-34F0-E8CB-AE75B89C8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FA87AA-894C-5DCF-CBBF-E232524C5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648D1A-CBC3-6EFE-1876-10A3CA91A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02D58-4269-0FD3-2F87-412C3E1F9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C3193D-8456-4150-E710-A0714A71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2B47B8-3266-6DE4-DB24-E62868933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0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E7C44-48DE-A526-5BED-AE3581FF2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2F55A4-FBF2-B209-8618-FAF55F458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6C88BE-67E8-30C2-5CCC-613BA901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A492FA-4008-AE44-36BC-9F4A781A9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1E5FF4-04A2-51FF-6EB4-BB999F5B6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25BFCF-3051-9554-68ED-C070F260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2D998B-F14F-F1E3-C5C0-CCC5468D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7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72B45-3AEA-08FD-1137-C5257580C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1EC71-184B-793D-3852-24A113A4F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C71206-7DD9-DAF9-FE3E-7A8D9E5DD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938515-08C6-1041-D6E9-D28C99126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3F240-C122-D784-BEFF-6586A44E4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27784-B8E6-6BE4-1963-8B0F2FD2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9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2BA1C-4122-5614-D2A2-61A1754C7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CBF1D6-7DC7-87FB-0E57-890210B18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3C77DF-FFAD-7811-AD59-8300E3418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0F801-A194-E967-818A-94EF6DDE9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57E94-2517-5C89-E5F5-0728B9364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CC010-FCC3-7E3C-DE01-6772A2C23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0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6C48AD-9AB0-B020-4BEC-B86EF611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6A2FD5-5B7B-3757-29D3-1D807109C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4D29B-1247-34DF-AAC2-9828D1459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BF669-E876-A643-9067-BD75B9ABA408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738D4-9181-FBC8-A45D-BBCECEBAC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77F57-4192-9000-23E4-6ECD11714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7050-B506-1BEA-C8DF-D512B9485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01231"/>
            <a:ext cx="12212699" cy="819772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Communication and Engagement Strategy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6618A-1347-4245-9A23-58ADDEE38D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3650" y="3447221"/>
            <a:ext cx="9144000" cy="59966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"/>
              </a:rPr>
              <a:t>Project Name</a:t>
            </a:r>
          </a:p>
        </p:txBody>
      </p:sp>
      <p:sp>
        <p:nvSpPr>
          <p:cNvPr id="4" name="Google Shape;74;p16">
            <a:extLst>
              <a:ext uri="{FF2B5EF4-FFF2-40B4-BE49-F238E27FC236}">
                <a16:creationId xmlns:a16="http://schemas.microsoft.com/office/drawing/2014/main" id="{E79B9C77-7F42-48BD-1566-5A36A7D7D0DF}"/>
              </a:ext>
            </a:extLst>
          </p:cNvPr>
          <p:cNvSpPr/>
          <p:nvPr/>
        </p:nvSpPr>
        <p:spPr>
          <a:xfrm>
            <a:off x="-20700" y="4817164"/>
            <a:ext cx="12212700" cy="2040836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74;p16">
            <a:extLst>
              <a:ext uri="{FF2B5EF4-FFF2-40B4-BE49-F238E27FC236}">
                <a16:creationId xmlns:a16="http://schemas.microsoft.com/office/drawing/2014/main" id="{12AB6356-FA12-CC64-F778-49E742FB80C5}"/>
              </a:ext>
            </a:extLst>
          </p:cNvPr>
          <p:cNvSpPr/>
          <p:nvPr/>
        </p:nvSpPr>
        <p:spPr>
          <a:xfrm>
            <a:off x="-20700" y="0"/>
            <a:ext cx="12212700" cy="2040836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" name="Google Shape;83;p16">
            <a:extLst>
              <a:ext uri="{FF2B5EF4-FFF2-40B4-BE49-F238E27FC236}">
                <a16:creationId xmlns:a16="http://schemas.microsoft.com/office/drawing/2014/main" id="{34B34983-2D85-1A92-EC31-377FEFDFA400}"/>
              </a:ext>
            </a:extLst>
          </p:cNvPr>
          <p:cNvCxnSpPr>
            <a:cxnSpLocks/>
          </p:cNvCxnSpPr>
          <p:nvPr/>
        </p:nvCxnSpPr>
        <p:spPr>
          <a:xfrm>
            <a:off x="-20700" y="2046692"/>
            <a:ext cx="12212700" cy="0"/>
          </a:xfrm>
          <a:prstGeom prst="straightConnector1">
            <a:avLst/>
          </a:prstGeom>
          <a:noFill/>
          <a:ln w="28575" cap="flat" cmpd="sng">
            <a:solidFill>
              <a:srgbClr val="4285F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" name="Google Shape;83;p16">
            <a:extLst>
              <a:ext uri="{FF2B5EF4-FFF2-40B4-BE49-F238E27FC236}">
                <a16:creationId xmlns:a16="http://schemas.microsoft.com/office/drawing/2014/main" id="{3DC301EE-DF05-962D-3E0D-B5104137FEC7}"/>
              </a:ext>
            </a:extLst>
          </p:cNvPr>
          <p:cNvCxnSpPr>
            <a:cxnSpLocks/>
          </p:cNvCxnSpPr>
          <p:nvPr/>
        </p:nvCxnSpPr>
        <p:spPr>
          <a:xfrm>
            <a:off x="-20700" y="4817164"/>
            <a:ext cx="12212700" cy="0"/>
          </a:xfrm>
          <a:prstGeom prst="straightConnector1">
            <a:avLst/>
          </a:prstGeom>
          <a:noFill/>
          <a:ln w="28575" cap="flat" cmpd="sng">
            <a:solidFill>
              <a:srgbClr val="4285F4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409439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039E71D-09FA-C147-8B6F-55FEDBE2BF17}"/>
              </a:ext>
            </a:extLst>
          </p:cNvPr>
          <p:cNvSpPr txBox="1"/>
          <p:nvPr/>
        </p:nvSpPr>
        <p:spPr>
          <a:xfrm>
            <a:off x="346189" y="1957432"/>
            <a:ext cx="4988270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i="0" dirty="0">
                <a:solidFill>
                  <a:srgbClr val="37415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Project Overview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i="0" dirty="0">
                <a:solidFill>
                  <a:srgbClr val="37415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Key Messages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i="0" dirty="0">
                <a:solidFill>
                  <a:srgbClr val="37415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Stakeholder Identification &amp; Engagement Plan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i="0" dirty="0">
                <a:solidFill>
                  <a:srgbClr val="37415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Feedback Mechanisms &amp; Adoption Strategy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E12D8A-1155-E0E0-D917-47EE42C6ABDC}"/>
              </a:ext>
            </a:extLst>
          </p:cNvPr>
          <p:cNvSpPr txBox="1"/>
          <p:nvPr/>
        </p:nvSpPr>
        <p:spPr>
          <a:xfrm>
            <a:off x="207292" y="1413147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Agenda</a:t>
            </a:r>
            <a:endParaRPr lang="en-US" b="1" dirty="0">
              <a:solidFill>
                <a:srgbClr val="134E95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Google Shape;74;p16">
            <a:extLst>
              <a:ext uri="{FF2B5EF4-FFF2-40B4-BE49-F238E27FC236}">
                <a16:creationId xmlns:a16="http://schemas.microsoft.com/office/drawing/2014/main" id="{701872CA-9BCF-362D-5C05-4127ECE33C90}"/>
              </a:ext>
            </a:extLst>
          </p:cNvPr>
          <p:cNvSpPr/>
          <p:nvPr/>
        </p:nvSpPr>
        <p:spPr>
          <a:xfrm>
            <a:off x="0" y="0"/>
            <a:ext cx="12192000" cy="233680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11A05-AB4C-E282-77D0-E37C7786077C}"/>
              </a:ext>
            </a:extLst>
          </p:cNvPr>
          <p:cNvSpPr txBox="1"/>
          <p:nvPr/>
        </p:nvSpPr>
        <p:spPr>
          <a:xfrm>
            <a:off x="117676" y="384088"/>
            <a:ext cx="1195664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134E95"/>
                </a:solidFill>
                <a:latin typeface="Arial"/>
                <a:ea typeface="+mj-ea"/>
                <a:cs typeface="Arial"/>
              </a:rPr>
              <a:t>Communication and Engagement Strategy</a:t>
            </a:r>
          </a:p>
        </p:txBody>
      </p:sp>
    </p:spTree>
    <p:extLst>
      <p:ext uri="{BB962C8B-B14F-4D97-AF65-F5344CB8AC3E}">
        <p14:creationId xmlns:p14="http://schemas.microsoft.com/office/powerpoint/2010/main" val="294575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039E71D-09FA-C147-8B6F-55FEDBE2BF17}"/>
              </a:ext>
            </a:extLst>
          </p:cNvPr>
          <p:cNvSpPr txBox="1"/>
          <p:nvPr/>
        </p:nvSpPr>
        <p:spPr>
          <a:xfrm>
            <a:off x="486554" y="1438375"/>
            <a:ext cx="10526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Project Objective: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E12D8A-1155-E0E0-D917-47EE42C6ABDC}"/>
              </a:ext>
            </a:extLst>
          </p:cNvPr>
          <p:cNvSpPr txBox="1"/>
          <p:nvPr/>
        </p:nvSpPr>
        <p:spPr>
          <a:xfrm>
            <a:off x="149418" y="290402"/>
            <a:ext cx="35108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Project Overview</a:t>
            </a:r>
            <a:endParaRPr lang="en-US" sz="2400" b="1" dirty="0">
              <a:solidFill>
                <a:srgbClr val="134E95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Google Shape;74;p16">
            <a:extLst>
              <a:ext uri="{FF2B5EF4-FFF2-40B4-BE49-F238E27FC236}">
                <a16:creationId xmlns:a16="http://schemas.microsoft.com/office/drawing/2014/main" id="{701872CA-9BCF-362D-5C05-4127ECE33C90}"/>
              </a:ext>
            </a:extLst>
          </p:cNvPr>
          <p:cNvSpPr/>
          <p:nvPr/>
        </p:nvSpPr>
        <p:spPr>
          <a:xfrm>
            <a:off x="0" y="0"/>
            <a:ext cx="12192000" cy="233680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D003B5-7637-D57F-4EC8-18ECA2C8B7F8}"/>
              </a:ext>
            </a:extLst>
          </p:cNvPr>
          <p:cNvSpPr txBox="1"/>
          <p:nvPr/>
        </p:nvSpPr>
        <p:spPr>
          <a:xfrm>
            <a:off x="486554" y="3648175"/>
            <a:ext cx="10526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Communication Objectives: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4FFC30-2E32-4928-4F09-23846BFD0C14}"/>
              </a:ext>
            </a:extLst>
          </p:cNvPr>
          <p:cNvSpPr txBox="1"/>
          <p:nvPr/>
        </p:nvSpPr>
        <p:spPr>
          <a:xfrm>
            <a:off x="486554" y="4034631"/>
            <a:ext cx="80393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sz="1600" b="0" i="0" dirty="0">
                <a:solidFill>
                  <a:srgbClr val="37415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Ensure staff awareness and understanding of the new software and its benefits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sz="1600" b="0" i="0" dirty="0">
                <a:solidFill>
                  <a:srgbClr val="37415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Facilitate open dialogue to address concerns, reduce resistance, and build acceptance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sz="1600" b="0" i="0" dirty="0">
                <a:solidFill>
                  <a:srgbClr val="37415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Promote transparency throughout the transition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1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039E71D-09FA-C147-8B6F-55FEDBE2BF17}"/>
              </a:ext>
            </a:extLst>
          </p:cNvPr>
          <p:cNvSpPr txBox="1"/>
          <p:nvPr/>
        </p:nvSpPr>
        <p:spPr>
          <a:xfrm>
            <a:off x="486554" y="1438375"/>
            <a:ext cx="10526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374151"/>
                </a:solidFill>
                <a:latin typeface="Söhne"/>
              </a:rPr>
              <a:t>Add Content Here</a:t>
            </a:r>
            <a:endParaRPr lang="en-CA" b="1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E12D8A-1155-E0E0-D917-47EE42C6ABDC}"/>
              </a:ext>
            </a:extLst>
          </p:cNvPr>
          <p:cNvSpPr txBox="1"/>
          <p:nvPr/>
        </p:nvSpPr>
        <p:spPr>
          <a:xfrm>
            <a:off x="149418" y="290402"/>
            <a:ext cx="3121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Key Messages </a:t>
            </a:r>
            <a:endParaRPr lang="en-US" sz="2400" b="1" dirty="0">
              <a:solidFill>
                <a:srgbClr val="134E95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Google Shape;74;p16">
            <a:extLst>
              <a:ext uri="{FF2B5EF4-FFF2-40B4-BE49-F238E27FC236}">
                <a16:creationId xmlns:a16="http://schemas.microsoft.com/office/drawing/2014/main" id="{701872CA-9BCF-362D-5C05-4127ECE33C90}"/>
              </a:ext>
            </a:extLst>
          </p:cNvPr>
          <p:cNvSpPr/>
          <p:nvPr/>
        </p:nvSpPr>
        <p:spPr>
          <a:xfrm>
            <a:off x="0" y="0"/>
            <a:ext cx="12192000" cy="233680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BC468A-30F2-BA58-1BAC-32C6D892CDCB}"/>
              </a:ext>
            </a:extLst>
          </p:cNvPr>
          <p:cNvSpPr txBox="1"/>
          <p:nvPr/>
        </p:nvSpPr>
        <p:spPr>
          <a:xfrm>
            <a:off x="486554" y="2464971"/>
            <a:ext cx="10526002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Our casino is evolving: We're implementing a new software interface to better manage purchases and improve operational efficiency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Increase understanding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Your role is vital: We value and rely on your ability to adapt and successfully operate the new system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We're here to support you: Adequate training and support will be provided throughout the transition to ensure everyone is comfortable with the new system</a:t>
            </a:r>
            <a:br>
              <a:rPr lang="en-CA" dirty="0"/>
            </a:br>
            <a:endParaRPr lang="en-CA" dirty="0">
              <a:solidFill>
                <a:srgbClr val="374151"/>
              </a:solidFill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107774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039E71D-09FA-C147-8B6F-55FEDBE2BF17}"/>
              </a:ext>
            </a:extLst>
          </p:cNvPr>
          <p:cNvSpPr txBox="1"/>
          <p:nvPr/>
        </p:nvSpPr>
        <p:spPr>
          <a:xfrm>
            <a:off x="486554" y="1438375"/>
            <a:ext cx="10526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374151"/>
                </a:solidFill>
                <a:latin typeface="Söhne"/>
              </a:rPr>
              <a:t>Add Content Here</a:t>
            </a:r>
            <a:endParaRPr lang="en-CA" b="1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E12D8A-1155-E0E0-D917-47EE42C6ABDC}"/>
              </a:ext>
            </a:extLst>
          </p:cNvPr>
          <p:cNvSpPr txBox="1"/>
          <p:nvPr/>
        </p:nvSpPr>
        <p:spPr>
          <a:xfrm>
            <a:off x="149418" y="290402"/>
            <a:ext cx="91534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A" sz="3200" b="1" dirty="0">
                <a:solidFill>
                  <a:srgbClr val="134E95"/>
                </a:solidFill>
                <a:latin typeface="Arial"/>
                <a:cs typeface="Arial"/>
              </a:rPr>
              <a:t>Stakeholder Identification &amp; Engagement Plan</a:t>
            </a:r>
          </a:p>
          <a:p>
            <a:endParaRPr lang="en-US" sz="3200" b="1" dirty="0">
              <a:solidFill>
                <a:srgbClr val="134E95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Google Shape;74;p16">
            <a:extLst>
              <a:ext uri="{FF2B5EF4-FFF2-40B4-BE49-F238E27FC236}">
                <a16:creationId xmlns:a16="http://schemas.microsoft.com/office/drawing/2014/main" id="{701872CA-9BCF-362D-5C05-4127ECE33C90}"/>
              </a:ext>
            </a:extLst>
          </p:cNvPr>
          <p:cNvSpPr/>
          <p:nvPr/>
        </p:nvSpPr>
        <p:spPr>
          <a:xfrm>
            <a:off x="0" y="0"/>
            <a:ext cx="12192000" cy="233680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BC468A-30F2-BA58-1BAC-32C6D892CDCB}"/>
              </a:ext>
            </a:extLst>
          </p:cNvPr>
          <p:cNvSpPr txBox="1"/>
          <p:nvPr/>
        </p:nvSpPr>
        <p:spPr>
          <a:xfrm>
            <a:off x="486554" y="2464971"/>
            <a:ext cx="1052600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Identification of all key stakeholders (employees, customers, partners, shareholders, etc.)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Specific engagement strategies for each stakeholder group. For example, employee town halls, customer emails, partner meetings, shareholder briefings.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Timeline of when each stakeholder group will be engaged, and through what communication channels.</a:t>
            </a:r>
          </a:p>
        </p:txBody>
      </p:sp>
    </p:spTree>
    <p:extLst>
      <p:ext uri="{BB962C8B-B14F-4D97-AF65-F5344CB8AC3E}">
        <p14:creationId xmlns:p14="http://schemas.microsoft.com/office/powerpoint/2010/main" val="3584643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039E71D-09FA-C147-8B6F-55FEDBE2BF17}"/>
              </a:ext>
            </a:extLst>
          </p:cNvPr>
          <p:cNvSpPr txBox="1"/>
          <p:nvPr/>
        </p:nvSpPr>
        <p:spPr>
          <a:xfrm>
            <a:off x="486554" y="1438375"/>
            <a:ext cx="10526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374151"/>
                </a:solidFill>
                <a:latin typeface="Söhne"/>
              </a:rPr>
              <a:t>Add Content Here</a:t>
            </a:r>
            <a:endParaRPr lang="en-CA" b="1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E12D8A-1155-E0E0-D917-47EE42C6ABDC}"/>
              </a:ext>
            </a:extLst>
          </p:cNvPr>
          <p:cNvSpPr txBox="1"/>
          <p:nvPr/>
        </p:nvSpPr>
        <p:spPr>
          <a:xfrm>
            <a:off x="149418" y="290402"/>
            <a:ext cx="8705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A" sz="3200" b="1" dirty="0">
                <a:solidFill>
                  <a:srgbClr val="134E95"/>
                </a:solidFill>
                <a:latin typeface="Arial"/>
                <a:cs typeface="Arial"/>
              </a:rPr>
              <a:t>Feedback Mechanisms &amp; Adoption Strategy</a:t>
            </a:r>
            <a:endParaRPr lang="en-US" sz="3200" b="1" dirty="0">
              <a:solidFill>
                <a:srgbClr val="134E95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Google Shape;74;p16">
            <a:extLst>
              <a:ext uri="{FF2B5EF4-FFF2-40B4-BE49-F238E27FC236}">
                <a16:creationId xmlns:a16="http://schemas.microsoft.com/office/drawing/2014/main" id="{701872CA-9BCF-362D-5C05-4127ECE33C90}"/>
              </a:ext>
            </a:extLst>
          </p:cNvPr>
          <p:cNvSpPr/>
          <p:nvPr/>
        </p:nvSpPr>
        <p:spPr>
          <a:xfrm>
            <a:off x="0" y="0"/>
            <a:ext cx="12192000" cy="233680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BC468A-30F2-BA58-1BAC-32C6D892CDCB}"/>
              </a:ext>
            </a:extLst>
          </p:cNvPr>
          <p:cNvSpPr txBox="1"/>
          <p:nvPr/>
        </p:nvSpPr>
        <p:spPr>
          <a:xfrm>
            <a:off x="486554" y="2464971"/>
            <a:ext cx="105260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Explanation of the methods used to collect feedback from various stakeholder groups (surveys, open forums, suggestion boxes, etc.)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Details of how the feedback will be analyzed and used to make necessary adaptations to the change implementation process.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Assurance that stakeholders' voices will be heard and respected throughout the process, creating a two-way communication to foster engagement.</a:t>
            </a:r>
          </a:p>
        </p:txBody>
      </p:sp>
    </p:spTree>
    <p:extLst>
      <p:ext uri="{BB962C8B-B14F-4D97-AF65-F5344CB8AC3E}">
        <p14:creationId xmlns:p14="http://schemas.microsoft.com/office/powerpoint/2010/main" val="82025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Microsoft Macintosh PowerPoint</Application>
  <PresentationFormat>Widescreen</PresentationFormat>
  <Paragraphs>41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Open Sans Medium</vt:lpstr>
      <vt:lpstr>Söhne</vt:lpstr>
      <vt:lpstr>Office Theme</vt:lpstr>
      <vt:lpstr>Communication and Engagement Strategy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ChangeFlare Sample Worksheet</dc:title>
  <dc:creator/>
  <cp:keywords>changeflare.com</cp:keywords>
  <cp:lastModifiedBy/>
  <cp:revision>1</cp:revision>
  <dcterms:created xsi:type="dcterms:W3CDTF">2023-06-19T05:12:57Z</dcterms:created>
  <dcterms:modified xsi:type="dcterms:W3CDTF">2023-09-15T23:09:48Z</dcterms:modified>
  <cp:category>Ataei Consulting Inc.</cp:category>
</cp:coreProperties>
</file>